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</p:sldMasterIdLst>
  <p:notesMasterIdLst>
    <p:notesMasterId r:id="rId15"/>
  </p:notesMasterIdLst>
  <p:sldIdLst>
    <p:sldId id="256" r:id="rId5"/>
    <p:sldId id="265" r:id="rId6"/>
    <p:sldId id="283" r:id="rId7"/>
    <p:sldId id="282" r:id="rId8"/>
    <p:sldId id="284" r:id="rId9"/>
    <p:sldId id="285" r:id="rId10"/>
    <p:sldId id="288" r:id="rId11"/>
    <p:sldId id="286" r:id="rId12"/>
    <p:sldId id="287" r:id="rId13"/>
    <p:sldId id="27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718"/>
  </p:normalViewPr>
  <p:slideViewPr>
    <p:cSldViewPr snapToGrid="0">
      <p:cViewPr varScale="1">
        <p:scale>
          <a:sx n="106" d="100"/>
          <a:sy n="106" d="100"/>
        </p:scale>
        <p:origin x="12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1/21/2024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B1953E41-6C61-4EBA-BD37-E51F267D7BFF}" type="datetime1">
              <a:rPr lang="en-US" smtClean="0"/>
              <a:t>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Softball Umpires of Maryland, mdumps.com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8DC915-2436-0B96-391D-B2FB4A0395EB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9E22A2F-0B69-A0F2-4737-BDFDE91D0797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E275539-8C10-E35E-BEE2-74F9906AADB2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82278733-846F-FD6C-ECBD-4B99D86FB56B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004CECD-C5BB-4783-2B0E-9B1E1BD3AE0A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79AE5B02-7953-8232-7633-011A7607FC1B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0759C657-46DC-DB76-571B-3DDAED4381BE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5" name="Freeform 21">
            <a:extLst>
              <a:ext uri="{FF2B5EF4-FFF2-40B4-BE49-F238E27FC236}">
                <a16:creationId xmlns:a16="http://schemas.microsoft.com/office/drawing/2014/main" id="{1BBAEC8C-DA05-6287-8471-CF7F2146E629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 27">
            <a:extLst>
              <a:ext uri="{FF2B5EF4-FFF2-40B4-BE49-F238E27FC236}">
                <a16:creationId xmlns:a16="http://schemas.microsoft.com/office/drawing/2014/main" id="{60521000-BB21-9B64-6D58-1C5E4F8558D8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125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60BC-39DD-46EE-9BAE-DDEAD403EFD8}" type="datetime1">
              <a:rPr lang="en-US" smtClean="0"/>
              <a:t>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Softball Umpires of Maryland, mdumps.com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4EAC7ADE-E6BB-D0C7-8920-195C3272524C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922C5A5B-E16E-ECEC-20AA-84005D529A36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E450495F-C3CA-A40A-0F6D-B7F80760ACBB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A300E98-E609-5AF5-6245-253A2F129ED8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AE217CA2-BC9A-833A-7AC9-95CAA6D9C2D6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B3B00AFC-F685-2905-213A-E294287E1C62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7507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D3FE01C3-2C59-4BA4-A7B6-03B44E0386F2}" type="datetime1">
              <a:rPr lang="en-US" smtClean="0"/>
              <a:t>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Softball Umpires of Maryland, mdumps.com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C1558E-D498-6E86-4105-9C0896454CC1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E3AEBD4E-085C-9A14-7DB5-E1E468FAF018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5F64F4C0-0567-43F0-BDBD-A3CC41AE073E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 14">
            <a:extLst>
              <a:ext uri="{FF2B5EF4-FFF2-40B4-BE49-F238E27FC236}">
                <a16:creationId xmlns:a16="http://schemas.microsoft.com/office/drawing/2014/main" id="{00B6F5DA-5971-247C-B7B1-5C47E6D018AC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169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C836157-ADEA-421D-BB8B-57511557AF66}" type="datetime1">
              <a:rPr lang="en-US" smtClean="0"/>
              <a:t>1/21/2024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Softball Umpires of Maryland, mdumps.com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380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0CF5A21-9E90-46E3-BAC9-6525F74560CA}" type="datetime1">
              <a:rPr lang="en-US" smtClean="0"/>
              <a:t>1/21/2024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Softball Umpires of Maryland, mdumps.com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275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3CE9D-19A0-4C39-8AA8-2EFE41BED6C5}" type="datetime1">
              <a:rPr lang="en-US" smtClean="0"/>
              <a:t>1/21/2024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Softball Umpires of Maryland, mdumps.com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39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2B8973E-2FF8-4FB2-8E72-3A9E01DB58BD}" type="datetime1">
              <a:rPr lang="en-US" smtClean="0"/>
              <a:t>1/21/2024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Softball Umpires of Maryland, mdumps.com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98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D8B44-7D2E-462D-AD60-61307F2BF0A4}" type="datetime1">
              <a:rPr lang="en-US" smtClean="0"/>
              <a:t>1/21/2024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Softball Umpires of Maryland, mdumps.com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812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D9A4F18A-DCB5-4706-B13B-A01C1EB1C1BF}" type="datetime1">
              <a:rPr lang="en-US" smtClean="0"/>
              <a:t>1/21/2024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r>
              <a:rPr lang="en-US"/>
              <a:t>Softball Umpires of Maryland, mdumps.com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088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604E7-546E-414D-8F07-C7A8C275ADBA}" type="datetime1">
              <a:rPr lang="en-US" smtClean="0"/>
              <a:t>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Softball Umpires of Maryland, mdumps.com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803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6BA2825-87B4-422A-BEB0-15590C50EE48}" type="datetime1">
              <a:rPr lang="en-US" smtClean="0"/>
              <a:t>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Softball Umpires of Maryland, mdumps.com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129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F1875AD0-C975-49FB-B6DC-734D804F2116}" type="datetime1">
              <a:rPr lang="en-US" smtClean="0"/>
              <a:t>1/21/2024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Softball Umpires of Maryland, mdumps.com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802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4826E982-E4B9-492E-B4C6-EBCD8349C897}" type="datetime1">
              <a:rPr lang="en-US" smtClean="0"/>
              <a:t>1/21/2024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Softball Umpires of Maryland, mdumps.com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B815D-718F-4AAE-BC9C-CD8E0A237D16}" type="datetime1">
              <a:rPr lang="en-US" smtClean="0"/>
              <a:t>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Softball Umpires of Maryland, mdumps.com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175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82" r:id="rId12"/>
    <p:sldLayoutId id="2147483651" r:id="rId13"/>
  </p:sldLayoutIdLst>
  <p:hf hd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7" Type="http://schemas.openxmlformats.org/officeDocument/2006/relationships/image" Target="../media/image3.jpe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2.emf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2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audio" Target="../media/media4.m4a"/><Relationship Id="rId7" Type="http://schemas.openxmlformats.org/officeDocument/2006/relationships/image" Target="../media/image4.jpe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hyperlink" Target="mailto:uic@mdumps.com" TargetMode="Externa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audio" Target="../media/media5.m4a"/><Relationship Id="rId7" Type="http://schemas.openxmlformats.org/officeDocument/2006/relationships/image" Target="../media/image7.jpeg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6.jpeg"/><Relationship Id="rId5" Type="http://schemas.openxmlformats.org/officeDocument/2006/relationships/image" Target="../media/image1.png"/><Relationship Id="rId10" Type="http://schemas.openxmlformats.org/officeDocument/2006/relationships/image" Target="../media/image10.emf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image" Target="../media/image11.jpe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6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7.xml"/><Relationship Id="rId6" Type="http://schemas.openxmlformats.org/officeDocument/2006/relationships/image" Target="../media/image12.jpe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audio" Target="../media/media9.m4a"/><Relationship Id="rId7" Type="http://schemas.openxmlformats.org/officeDocument/2006/relationships/image" Target="../media/image13.png"/><Relationship Id="rId2" Type="http://schemas.microsoft.com/office/2007/relationships/media" Target="../media/media9.m4a"/><Relationship Id="rId1" Type="http://schemas.openxmlformats.org/officeDocument/2006/relationships/tags" Target="../tags/tag8.xml"/><Relationship Id="rId6" Type="http://schemas.openxmlformats.org/officeDocument/2006/relationships/hyperlink" Target="https://connect.xfinity.com/appsuite/" TargetMode="External"/><Relationship Id="rId5" Type="http://schemas.openxmlformats.org/officeDocument/2006/relationships/image" Target="../media/image1.png"/><Relationship Id="rId10" Type="http://schemas.openxmlformats.org/officeDocument/2006/relationships/image" Target="../media/image16.emf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6277" y="2061838"/>
            <a:ext cx="6959446" cy="1662475"/>
          </a:xfrm>
        </p:spPr>
        <p:txBody>
          <a:bodyPr>
            <a:normAutofit/>
          </a:bodyPr>
          <a:lstStyle/>
          <a:p>
            <a:r>
              <a:rPr lang="en-US" sz="4800" dirty="0"/>
              <a:t>How to become an Umpire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8938" y="3783690"/>
            <a:ext cx="5414125" cy="1196717"/>
          </a:xfrm>
        </p:spPr>
        <p:txBody>
          <a:bodyPr>
            <a:normAutofit/>
          </a:bodyPr>
          <a:lstStyle/>
          <a:p>
            <a:r>
              <a:rPr lang="en-US" sz="2000" dirty="0"/>
              <a:t>Softball Umpires of Maryland</a:t>
            </a:r>
          </a:p>
          <a:p>
            <a:r>
              <a:rPr lang="en-US" i="1" dirty="0"/>
              <a:t>Mdumps.com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B76DA-F6D1-7909-0C1A-050BAB49E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</a:rPr>
              <a:t>Softball Umpires of Maryland, mdumps.com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B9F1F-1046-009E-83CC-29C287AB8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</a:t>
            </a:fld>
            <a:endParaRPr lang="en-US" dirty="0"/>
          </a:p>
        </p:txBody>
      </p:sp>
      <p:pic>
        <p:nvPicPr>
          <p:cNvPr id="37" name="Audio 36">
            <a:hlinkClick r:id="" action="ppaction://media"/>
            <a:extLst>
              <a:ext uri="{FF2B5EF4-FFF2-40B4-BE49-F238E27FC236}">
                <a16:creationId xmlns:a16="http://schemas.microsoft.com/office/drawing/2014/main" id="{93C24910-08F5-4B7A-589D-C76F9719C9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03"/>
    </mc:Choice>
    <mc:Fallback xmlns="">
      <p:transition spd="slow" advTm="86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D1986A-9AF9-5C45-BE85-20D5AA267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>
                <a:solidFill>
                  <a:srgbClr val="FF0000"/>
                </a:solidFill>
              </a:rPr>
              <a:t>Softball Umpires of Maryland, mdumps.com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D448B0-743E-0045-8131-69B4EEC58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6A22CCE0-6135-07F6-BA02-18D9111F3DD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4012A43-8B92-56CE-E01A-BAC172C366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7492" y="1915377"/>
            <a:ext cx="3458817" cy="2594113"/>
          </a:xfrm>
          <a:prstGeom prst="rect">
            <a:avLst/>
          </a:prstGeom>
        </p:spPr>
      </p:pic>
      <p:pic>
        <p:nvPicPr>
          <p:cNvPr id="1026" name="Picture 2" descr="Image result for where to start">
            <a:extLst>
              <a:ext uri="{FF2B5EF4-FFF2-40B4-BE49-F238E27FC236}">
                <a16:creationId xmlns:a16="http://schemas.microsoft.com/office/drawing/2014/main" id="{37503A02-81FA-3E03-780F-E3DFCD9689B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069" y="1915377"/>
            <a:ext cx="2421172" cy="259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6311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40"/>
    </mc:Choice>
    <mc:Fallback xmlns="">
      <p:transition spd="slow" advTm="125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&amp; When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D1986A-9AF9-5C45-BE85-20D5AA267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>
                <a:solidFill>
                  <a:srgbClr val="FF0000"/>
                </a:solidFill>
              </a:rPr>
              <a:t>Softball Umpires of Maryland, mdumps.com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D448B0-743E-0045-8131-69B4EEC58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3158017" cy="522514"/>
          </a:xfrm>
        </p:spPr>
        <p:txBody>
          <a:bodyPr/>
          <a:lstStyle/>
          <a:p>
            <a:r>
              <a:rPr lang="en-US" dirty="0"/>
              <a:t>Type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80C47848-3D4C-BEC4-5CED-4DCCB798C83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2CD1858-8B9E-0AEB-B553-8D8D87D50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9054" y="2637258"/>
            <a:ext cx="3253433" cy="2828613"/>
          </a:xfrm>
        </p:spPr>
        <p:txBody>
          <a:bodyPr/>
          <a:lstStyle/>
          <a:p>
            <a:r>
              <a:rPr lang="en-US" dirty="0"/>
              <a:t>League Rec ball</a:t>
            </a:r>
          </a:p>
          <a:p>
            <a:r>
              <a:rPr lang="en-US" dirty="0"/>
              <a:t>Travel Tournament Ball</a:t>
            </a:r>
          </a:p>
          <a:p>
            <a:r>
              <a:rPr lang="en-US" dirty="0"/>
              <a:t>High School Ball</a:t>
            </a:r>
          </a:p>
          <a:p>
            <a:r>
              <a:rPr lang="en-US" dirty="0"/>
              <a:t>College Ball</a:t>
            </a: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33277162-095B-8366-63E0-B1D274790288}"/>
              </a:ext>
            </a:extLst>
          </p:cNvPr>
          <p:cNvSpPr txBox="1">
            <a:spLocks/>
          </p:cNvSpPr>
          <p:nvPr/>
        </p:nvSpPr>
        <p:spPr>
          <a:xfrm>
            <a:off x="4899967" y="2617151"/>
            <a:ext cx="3253433" cy="21011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Weekday Evenings</a:t>
            </a:r>
          </a:p>
          <a:p>
            <a:r>
              <a:rPr lang="en-US" dirty="0"/>
              <a:t>Weekends</a:t>
            </a:r>
          </a:p>
          <a:p>
            <a:r>
              <a:rPr lang="en-US" dirty="0"/>
              <a:t>Weekday Afternoons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A41F011-1759-23CB-4A22-A20DAD63B236}"/>
              </a:ext>
            </a:extLst>
          </p:cNvPr>
          <p:cNvSpPr txBox="1">
            <a:spLocks/>
          </p:cNvSpPr>
          <p:nvPr/>
        </p:nvSpPr>
        <p:spPr>
          <a:xfrm>
            <a:off x="4899967" y="2063799"/>
            <a:ext cx="3158017" cy="5225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2400" b="1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2000" b="1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800" b="1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When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841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81"/>
    </mc:Choice>
    <mc:Fallback xmlns="">
      <p:transition spd="slow" advTm="435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Organization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D1986A-9AF9-5C45-BE85-20D5AA267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>
                <a:solidFill>
                  <a:srgbClr val="FF0000"/>
                </a:solidFill>
              </a:rPr>
              <a:t>Softball Umpires of Maryland, mdumps.com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D448B0-743E-0045-8131-69B4EEC58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Maybe we can help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0DF962F-8646-184B-CCC5-DCD7561E786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2CD1858-8B9E-0AEB-B553-8D8D87D50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solidFill>
                  <a:srgbClr val="117DB6"/>
                </a:solidFill>
                <a:latin typeface="XfinityStandard-Regular"/>
                <a:hlinkClick r:id="rId6" tooltip="uic@mdumps.com"/>
              </a:rPr>
              <a:t>uic@mdumps.com</a:t>
            </a:r>
            <a:r>
              <a:rPr lang="en-US" dirty="0">
                <a:solidFill>
                  <a:srgbClr val="000000"/>
                </a:solidFill>
                <a:latin typeface="XfinityStandard-Regular"/>
              </a:rPr>
              <a:t>  </a:t>
            </a:r>
            <a:endParaRPr lang="en-US" dirty="0"/>
          </a:p>
        </p:txBody>
      </p:sp>
      <p:pic>
        <p:nvPicPr>
          <p:cNvPr id="2050" name="Picture 2" descr="Image result for Start Here Cartoon">
            <a:extLst>
              <a:ext uri="{FF2B5EF4-FFF2-40B4-BE49-F238E27FC236}">
                <a16:creationId xmlns:a16="http://schemas.microsoft.com/office/drawing/2014/main" id="{BAD5BDD8-99CB-40AE-CF96-ED3E8FA5D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850" y="2419350"/>
            <a:ext cx="24003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independent contractor">
            <a:extLst>
              <a:ext uri="{FF2B5EF4-FFF2-40B4-BE49-F238E27FC236}">
                <a16:creationId xmlns:a16="http://schemas.microsoft.com/office/drawing/2014/main" id="{1B918E4C-C91E-EF86-2365-1C7BAE913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5926" y="2266946"/>
            <a:ext cx="16573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082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394"/>
    </mc:Choice>
    <mc:Fallback xmlns="">
      <p:transition spd="slow" advTm="573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National Organization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D1986A-9AF9-5C45-BE85-20D5AA267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>
                <a:solidFill>
                  <a:srgbClr val="FF0000"/>
                </a:solidFill>
              </a:rPr>
              <a:t>Softball Umpires of Maryland, mdumps.com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D448B0-743E-0045-8131-69B4EEC58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Benefits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0693B8D-1924-5EA7-848E-AD893E75E8C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2CD1858-8B9E-0AEB-B553-8D8D87D50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2" y="2528203"/>
            <a:ext cx="4928507" cy="2828613"/>
          </a:xfrm>
        </p:spPr>
        <p:txBody>
          <a:bodyPr/>
          <a:lstStyle/>
          <a:p>
            <a:r>
              <a:rPr lang="en-US" dirty="0"/>
              <a:t>Liability Insurance</a:t>
            </a:r>
          </a:p>
          <a:p>
            <a:r>
              <a:rPr lang="en-US" dirty="0"/>
              <a:t>Injury Insurance</a:t>
            </a:r>
          </a:p>
          <a:p>
            <a:r>
              <a:rPr lang="en-US" dirty="0"/>
              <a:t>Rule Books, Case Books, Mechanic Manuals</a:t>
            </a:r>
          </a:p>
          <a:p>
            <a:r>
              <a:rPr lang="en-US" dirty="0"/>
              <a:t>Access to Information</a:t>
            </a:r>
          </a:p>
        </p:txBody>
      </p:sp>
      <p:pic>
        <p:nvPicPr>
          <p:cNvPr id="6146" name="Picture 2" descr="2014 US Open Cup qualifying: Rescheduled USSSA tournament kicks off ...">
            <a:extLst>
              <a:ext uri="{FF2B5EF4-FFF2-40B4-BE49-F238E27FC236}">
                <a16:creationId xmlns:a16="http://schemas.microsoft.com/office/drawing/2014/main" id="{7BD4C822-4AA6-5556-523C-3F76FC5BDB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9" t="21178" r="4504" b="5576"/>
          <a:stretch/>
        </p:blipFill>
        <p:spPr bwMode="auto">
          <a:xfrm>
            <a:off x="6668855" y="4055522"/>
            <a:ext cx="3618506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Sponsors needed for Olympic softball team's visit to Midland - Midland ...">
            <a:extLst>
              <a:ext uri="{FF2B5EF4-FFF2-40B4-BE49-F238E27FC236}">
                <a16:creationId xmlns:a16="http://schemas.microsoft.com/office/drawing/2014/main" id="{E73264D3-6838-EE42-C710-6B0DFBC49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334" y="4098687"/>
            <a:ext cx="2282025" cy="237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Basketball Agent Andy Miller's AAU Involvement Could Attract Attention ...">
            <a:extLst>
              <a:ext uri="{FF2B5EF4-FFF2-40B4-BE49-F238E27FC236}">
                <a16:creationId xmlns:a16="http://schemas.microsoft.com/office/drawing/2014/main" id="{8095B585-5E2B-49CF-CA7D-CFEED95F0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90" y="1428508"/>
            <a:ext cx="3193028" cy="239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Los esports llegan a la enseñanza secundaria en USA de la mano de NFHS ...">
            <a:extLst>
              <a:ext uri="{FF2B5EF4-FFF2-40B4-BE49-F238E27FC236}">
                <a16:creationId xmlns:a16="http://schemas.microsoft.com/office/drawing/2014/main" id="{59E6FA04-1424-FE5D-EAB0-D4A4220902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5" t="15463" r="3025" b="13621"/>
          <a:stretch/>
        </p:blipFill>
        <p:spPr bwMode="auto">
          <a:xfrm>
            <a:off x="6487601" y="1754300"/>
            <a:ext cx="3331598" cy="154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A90D1C-8D1E-90C0-99DB-B56725D6DC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90237" y="1945811"/>
            <a:ext cx="2488385" cy="9150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47318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051"/>
    </mc:Choice>
    <mc:Fallback xmlns="">
      <p:transition spd="slow" advTm="540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xit" presetSubtype="2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6" presetClass="exit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00"/>
                            </p:stCondLst>
                            <p:childTnLst>
                              <p:par>
                                <p:cTn id="29" presetID="16" presetClass="exit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500"/>
                            </p:stCondLst>
                            <p:childTnLst>
                              <p:par>
                                <p:cTn id="36" presetID="1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500"/>
                            </p:stCondLst>
                            <p:childTnLst>
                              <p:par>
                                <p:cTn id="39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D1986A-9AF9-5C45-BE85-20D5AA267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>
                <a:solidFill>
                  <a:srgbClr val="FF0000"/>
                </a:solidFill>
              </a:rPr>
              <a:t>Softball Umpires of Maryland, mdumps.com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D448B0-743E-0045-8131-69B4EEC58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529EB95A-AFFF-A265-E723-6D9003C703E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2CD1858-8B9E-0AEB-B553-8D8D87D50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National Rules</a:t>
            </a:r>
          </a:p>
          <a:p>
            <a:r>
              <a:rPr lang="en-US" dirty="0"/>
              <a:t>Local Modifications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CAC0BB0-26BA-E201-1428-F46E96419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056" y="1956054"/>
            <a:ext cx="2143125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97795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610"/>
    </mc:Choice>
    <mc:Fallback>
      <p:transition spd="slow" advTm="546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D1986A-9AF9-5C45-BE85-20D5AA267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>
                <a:solidFill>
                  <a:srgbClr val="FF0000"/>
                </a:solidFill>
              </a:rPr>
              <a:t>Softball Umpires of Maryland, mdumps.com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D448B0-743E-0045-8131-69B4EEC58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8"/>
            <a:ext cx="4663440" cy="522515"/>
          </a:xfrm>
        </p:spPr>
        <p:txBody>
          <a:bodyPr/>
          <a:lstStyle/>
          <a:p>
            <a:r>
              <a:rPr lang="en-US" dirty="0"/>
              <a:t>Rules and Mechanics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EB527E2-5989-08D5-C7AC-D541C4C6050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2CD1858-8B9E-0AEB-B553-8D8D87D50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SUM provides formal training Saturdays in January and February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16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766"/>
    </mc:Choice>
    <mc:Fallback xmlns="">
      <p:transition spd="slow" advTm="407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Equipment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D1986A-9AF9-5C45-BE85-20D5AA267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>
                <a:solidFill>
                  <a:srgbClr val="FF0000"/>
                </a:solidFill>
              </a:rPr>
              <a:t>Softball Umpires of Maryland, mdumps.com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D448B0-743E-0045-8131-69B4EEC58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Umpire Gear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1AB14C0-F9D2-35AA-B394-1BEEF3A4B79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2CD1858-8B9E-0AEB-B553-8D8D87D50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00" name="Picture 4" descr="Umpire Equipment | Queensland Baseball Umpires Association">
            <a:extLst>
              <a:ext uri="{FF2B5EF4-FFF2-40B4-BE49-F238E27FC236}">
                <a16:creationId xmlns:a16="http://schemas.microsoft.com/office/drawing/2014/main" id="{B99103A2-0A0A-5E00-BDDE-0DEE73679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313" y="2083148"/>
            <a:ext cx="4060787" cy="390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1551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377"/>
    </mc:Choice>
    <mc:Fallback xmlns="">
      <p:transition spd="slow" advTm="293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Now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D1986A-9AF9-5C45-BE85-20D5AA267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>
                <a:solidFill>
                  <a:srgbClr val="FF0000"/>
                </a:solidFill>
              </a:rPr>
              <a:t>Softball Umpires of Maryland, mdumps.com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D448B0-743E-0045-8131-69B4EEC58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SUM can help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83A59171-2BE5-CDE2-C41A-D6858DFB859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2CD1858-8B9E-0AEB-B553-8D8D87D50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Point of Contact </a:t>
            </a:r>
            <a:r>
              <a:rPr lang="en-US" b="0" i="0" u="sng" dirty="0">
                <a:solidFill>
                  <a:srgbClr val="117DB6"/>
                </a:solidFill>
                <a:effectLst/>
                <a:latin typeface="XfinityStandard-Regular"/>
                <a:hlinkClick r:id="rId6" tooltip="uic@mdumps.com"/>
              </a:rPr>
              <a:t>uic@mdumps.com</a:t>
            </a:r>
            <a:r>
              <a:rPr lang="en-US" b="0" i="0" dirty="0">
                <a:solidFill>
                  <a:srgbClr val="000000"/>
                </a:solidFill>
                <a:effectLst/>
                <a:latin typeface="XfinityStandard-Regular"/>
              </a:rPr>
              <a:t>  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E685A43-14A2-A896-EAC2-AECE602C3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972" y="1772661"/>
            <a:ext cx="4590118" cy="2754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welcome to the dark side">
            <a:extLst>
              <a:ext uri="{FF2B5EF4-FFF2-40B4-BE49-F238E27FC236}">
                <a16:creationId xmlns:a16="http://schemas.microsoft.com/office/drawing/2014/main" id="{D844B971-7CB8-8876-3E21-2D9C77E6B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735" y="2985761"/>
            <a:ext cx="3820967" cy="349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bout - Central Oregon Umpires Assn">
            <a:extLst>
              <a:ext uri="{FF2B5EF4-FFF2-40B4-BE49-F238E27FC236}">
                <a16:creationId xmlns:a16="http://schemas.microsoft.com/office/drawing/2014/main" id="{F4EBCF52-6BFF-DBBF-E607-6A26088C9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061" y="3062636"/>
            <a:ext cx="2917610" cy="2954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97B671-0EAC-86A5-A23F-A3CF848FEE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0061" y="1742057"/>
            <a:ext cx="4591878" cy="12622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269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452"/>
    </mc:Choice>
    <mc:Fallback xmlns="">
      <p:transition spd="slow" advTm="364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AE308-3076-43DB-B834-DA0B0AE19A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C2CE0-8806-4B2A-A10A-32984D3174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Softball Umpires of Maryland</a:t>
            </a:r>
          </a:p>
          <a:p>
            <a:r>
              <a:rPr lang="en-US" sz="1600" i="1" dirty="0"/>
              <a:t>Mdumps.com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99BEA-02BE-8995-DE66-B9BD5CC11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>
                <a:solidFill>
                  <a:srgbClr val="FF0000"/>
                </a:solidFill>
              </a:rPr>
              <a:t>Softball Umpires of Maryland, mdumps.com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678AF4-8127-D694-13FF-914C6229E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10</a:t>
            </a:fld>
            <a:endParaRPr lang="en-US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FF9C1F45-8D4F-2015-D045-05A6F353AA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2618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74"/>
    </mc:Choice>
    <mc:Fallback xmlns="">
      <p:transition spd="slow" advTm="49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|2.9|12.5|3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3|5.8|18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25.8|3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3.1|25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13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2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9.7|7.4|6.2"/>
</p:tagLst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  <Background xmlns="71af3243-3dd4-4a8d-8c0d-dd76da1f02a5">false</Background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076B5C-85B0-4D30-852D-5E5312EEA9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42FAFE-88B4-49B4-9588-86CB0E564E5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81C465B7-820B-4DEA-AB4B-5167C1BE90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9698</TotalTime>
  <Words>196</Words>
  <Application>Microsoft Office PowerPoint</Application>
  <PresentationFormat>Widescreen</PresentationFormat>
  <Paragraphs>57</Paragraphs>
  <Slides>10</Slides>
  <Notes>0</Notes>
  <HiddenSlides>0</HiddenSlides>
  <MMClips>10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Calibri</vt:lpstr>
      <vt:lpstr>Calibri Light</vt:lpstr>
      <vt:lpstr>Rockwell</vt:lpstr>
      <vt:lpstr>Wingdings</vt:lpstr>
      <vt:lpstr>XfinityStandard-Regular</vt:lpstr>
      <vt:lpstr>Atlas</vt:lpstr>
      <vt:lpstr>How to become an Umpire</vt:lpstr>
      <vt:lpstr>Intro</vt:lpstr>
      <vt:lpstr>Where &amp; When</vt:lpstr>
      <vt:lpstr>Local Organization</vt:lpstr>
      <vt:lpstr>National Organization</vt:lpstr>
      <vt:lpstr>Rules</vt:lpstr>
      <vt:lpstr>Training</vt:lpstr>
      <vt:lpstr>Equipment</vt:lpstr>
      <vt:lpstr>What Now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Courtesy Runner</dc:title>
  <dc:creator>John Dye</dc:creator>
  <cp:lastModifiedBy>John Dye</cp:lastModifiedBy>
  <cp:revision>36</cp:revision>
  <dcterms:created xsi:type="dcterms:W3CDTF">2024-01-03T20:15:15Z</dcterms:created>
  <dcterms:modified xsi:type="dcterms:W3CDTF">2024-01-21T13:49:40Z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