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13"/>
  </p:notesMasterIdLst>
  <p:sldIdLst>
    <p:sldId id="256" r:id="rId5"/>
    <p:sldId id="265" r:id="rId6"/>
    <p:sldId id="281" r:id="rId7"/>
    <p:sldId id="276" r:id="rId8"/>
    <p:sldId id="277" r:id="rId9"/>
    <p:sldId id="279" r:id="rId10"/>
    <p:sldId id="278" r:id="rId11"/>
    <p:sldId id="27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718"/>
  </p:normalViewPr>
  <p:slideViewPr>
    <p:cSldViewPr snapToGrid="0">
      <p:cViewPr varScale="1">
        <p:scale>
          <a:sx n="120" d="100"/>
          <a:sy n="120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E1EB4CC7-8572-440A-85D4-B6A113D6A204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8DC915-2436-0B96-391D-B2FB4A0395EB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E22A2F-0B69-A0F2-4737-BDFDE91D0797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E275539-8C10-E35E-BEE2-74F9906AADB2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82278733-846F-FD6C-ECBD-4B99D86FB56B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04CECD-C5BB-4783-2B0E-9B1E1BD3AE0A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79AE5B02-7953-8232-7633-011A7607FC1B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0759C657-46DC-DB76-571B-3DDAED4381BE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5" name="Freeform 21">
            <a:extLst>
              <a:ext uri="{FF2B5EF4-FFF2-40B4-BE49-F238E27FC236}">
                <a16:creationId xmlns:a16="http://schemas.microsoft.com/office/drawing/2014/main" id="{1BBAEC8C-DA05-6287-8471-CF7F2146E629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27">
            <a:extLst>
              <a:ext uri="{FF2B5EF4-FFF2-40B4-BE49-F238E27FC236}">
                <a16:creationId xmlns:a16="http://schemas.microsoft.com/office/drawing/2014/main" id="{60521000-BB21-9B64-6D58-1C5E4F8558D8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2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DD3B-E81C-409D-B368-6D1272B3AAD7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4EAC7ADE-E6BB-D0C7-8920-195C3272524C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922C5A5B-E16E-ECEC-20AA-84005D529A36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E450495F-C3CA-A40A-0F6D-B7F80760ACBB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300E98-E609-5AF5-6245-253A2F129ED8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E217CA2-BC9A-833A-7AC9-95CAA6D9C2D6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3B00AFC-F685-2905-213A-E294287E1C62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750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A482A26-14AC-4EAE-A71A-FB1B2B32B9BC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C1558E-D498-6E86-4105-9C0896454CC1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E3AEBD4E-085C-9A14-7DB5-E1E468FAF018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5F64F4C0-0567-43F0-BDBD-A3CC41AE073E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14">
            <a:extLst>
              <a:ext uri="{FF2B5EF4-FFF2-40B4-BE49-F238E27FC236}">
                <a16:creationId xmlns:a16="http://schemas.microsoft.com/office/drawing/2014/main" id="{00B6F5DA-5971-247C-B7B1-5C47E6D018AC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69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14E239A-8A07-438C-B1D7-CBE2A639E3CD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38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2260146-349E-48CA-8CDD-93E978A82622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27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7C4D-AB5D-4CE4-A9C5-4F59D2D853C9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82C86CB-DD75-4352-A37C-90C07D4614C2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8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B08B7-A263-4A86-9DDD-A6CDDCFCBABF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1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CBF5232-F8B0-47DD-88A8-1FFEE08912B6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88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E9DAE-3194-4FC4-BEAC-9EB4276A1ECE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80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1ADB181-9864-44E8-919E-A733C0B291F8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29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18CDEF34-0090-4B76-B025-29F2D3DD26FE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02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310D9889-8194-45A5-A9A5-8EF6CB5F9BF0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BB369-A38F-42E6-B404-E0508888C010}" type="datetime1">
              <a:rPr lang="en-US" smtClean="0"/>
              <a:t>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Bats 2.10; 3; 7.14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7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82" r:id="rId12"/>
    <p:sldLayoutId id="2147483651" r:id="rId13"/>
  </p:sldLayoutIdLst>
  <p:hf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1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4.m4a"/><Relationship Id="rId7" Type="http://schemas.openxmlformats.org/officeDocument/2006/relationships/image" Target="../media/image7.emf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77" y="2061838"/>
            <a:ext cx="6959446" cy="1662475"/>
          </a:xfrm>
        </p:spPr>
        <p:txBody>
          <a:bodyPr>
            <a:normAutofit/>
          </a:bodyPr>
          <a:lstStyle/>
          <a:p>
            <a:r>
              <a:rPr lang="en-US" sz="4800" dirty="0"/>
              <a:t>Legal Bats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938" y="3783690"/>
            <a:ext cx="5414125" cy="1196717"/>
          </a:xfrm>
        </p:spPr>
        <p:txBody>
          <a:bodyPr>
            <a:normAutofit/>
          </a:bodyPr>
          <a:lstStyle/>
          <a:p>
            <a:r>
              <a:rPr lang="en-US" sz="2000" dirty="0"/>
              <a:t>Softball Umpires of Maryland</a:t>
            </a:r>
          </a:p>
          <a:p>
            <a:r>
              <a:rPr lang="en-US" i="1" dirty="0"/>
              <a:t>Mdumps.com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B76DA-F6D1-7909-0C1A-050BAB49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Bats 2.10; 3; 7.14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B9F1F-1046-009E-83CC-29C287AB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FCB172A-9389-CC00-E01C-7A64CA73E6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23"/>
    </mc:Choice>
    <mc:Fallback xmlns="">
      <p:transition spd="slow" advTm="235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a Bat to be Legal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3217455"/>
            <a:ext cx="8843199" cy="16904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2014 Softball Stamp.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2020 Fast Pitch Stamp.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Bats 2.10; 3; 7.14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It must be approved and have either</a:t>
            </a:r>
          </a:p>
        </p:txBody>
      </p:sp>
      <p:pic>
        <p:nvPicPr>
          <p:cNvPr id="1026" name="Picture 2" descr="Image result for usssa bat certification">
            <a:extLst>
              <a:ext uri="{FF2B5EF4-FFF2-40B4-BE49-F238E27FC236}">
                <a16:creationId xmlns:a16="http://schemas.microsoft.com/office/drawing/2014/main" id="{44A27CB9-E2BE-040C-E13C-28FCB3743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985" y="2005689"/>
            <a:ext cx="3063887" cy="316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1CC30E-7F92-AF04-2E39-08FE533512A7}"/>
              </a:ext>
            </a:extLst>
          </p:cNvPr>
          <p:cNvSpPr txBox="1"/>
          <p:nvPr/>
        </p:nvSpPr>
        <p:spPr>
          <a:xfrm>
            <a:off x="1418253" y="5175227"/>
            <a:ext cx="3890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NOT be Altered or Damaged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68E716B1-70CD-508C-CEA9-20D3ADE4747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65"/>
    </mc:Choice>
    <mc:Fallback xmlns="">
      <p:transition spd="slow" advTm="308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96B01-BC9E-556B-D7A8-268466C4D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Beware the Ghost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05471-B953-C313-1C89-A067EB5B8A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Bats 2.10; 3; 7.14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6007D3-6DB5-AE05-32C6-4B1D6D101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ECEE00F-BDC1-926A-DFAB-20D98FCCE40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031691" y="2662729"/>
            <a:ext cx="4663440" cy="522514"/>
          </a:xfrm>
        </p:spPr>
        <p:txBody>
          <a:bodyPr/>
          <a:lstStyle/>
          <a:p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Blue Ghost only USSSA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3E50E7E-3C9F-232C-9472-986132A40CB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446198" y="2662729"/>
            <a:ext cx="4663440" cy="522514"/>
          </a:xfrm>
        </p:spPr>
        <p:txBody>
          <a:bodyPr/>
          <a:lstStyle/>
          <a:p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Yellow Ghost NOT USSSA</a:t>
            </a:r>
            <a:endParaRPr lang="en-US" dirty="0"/>
          </a:p>
          <a:p>
            <a:endParaRPr lang="en-US" dirty="0"/>
          </a:p>
        </p:txBody>
      </p:sp>
      <p:pic>
        <p:nvPicPr>
          <p:cNvPr id="9" name="Content Placeholder 8" descr="A close up of a baseball bat&#10;&#10;Description automatically generated">
            <a:extLst>
              <a:ext uri="{FF2B5EF4-FFF2-40B4-BE49-F238E27FC236}">
                <a16:creationId xmlns:a16="http://schemas.microsoft.com/office/drawing/2014/main" id="{183F5E5B-41FE-C488-1069-B9090A0D6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53975" y="3484369"/>
            <a:ext cx="4664075" cy="870786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BF54B80-4DCD-6D19-CC0A-12B44037476C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6"/>
          <a:stretch>
            <a:fillRect/>
          </a:stretch>
        </p:blipFill>
        <p:spPr>
          <a:xfrm>
            <a:off x="6283325" y="3685957"/>
            <a:ext cx="4664075" cy="513199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2766E16-DA55-3715-1C23-4F26FA470A6E}"/>
              </a:ext>
            </a:extLst>
          </p:cNvPr>
          <p:cNvSpPr>
            <a:spLocks/>
          </p:cNvSpPr>
          <p:nvPr/>
        </p:nvSpPr>
        <p:spPr>
          <a:xfrm>
            <a:off x="940341" y="1892573"/>
            <a:ext cx="5342984" cy="513199"/>
          </a:xfrm>
          <a:prstGeom prst="rect">
            <a:avLst/>
          </a:prstGeom>
        </p:spPr>
        <p:txBody>
          <a:bodyPr/>
          <a:lstStyle/>
          <a:p>
            <a:pPr defTabSz="292608"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Bats have dual certifications</a:t>
            </a:r>
            <a:endParaRPr lang="en-US" sz="2400" dirty="0"/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C389DB40-3F26-B84B-4809-4F7841E930AF}"/>
              </a:ext>
            </a:extLst>
          </p:cNvPr>
          <p:cNvSpPr/>
          <p:nvPr/>
        </p:nvSpPr>
        <p:spPr>
          <a:xfrm>
            <a:off x="3168713" y="4128380"/>
            <a:ext cx="316871" cy="1305372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0F6FF5D8-A676-18B8-148A-4AA210D4C01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996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20"/>
    </mc:Choice>
    <mc:Fallback xmlns="">
      <p:transition spd="slow" advTm="43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build="p"/>
      <p:bldP spid="8" grpId="0" build="p"/>
      <p:bldP spid="11" grpId="0"/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USSSA Stamps but NOT Fast Pitch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Bats 2.10; 3; 7.14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050" name="Picture 2" descr="Image result for usssa bat certification">
            <a:extLst>
              <a:ext uri="{FF2B5EF4-FFF2-40B4-BE49-F238E27FC236}">
                <a16:creationId xmlns:a16="http://schemas.microsoft.com/office/drawing/2014/main" id="{113D6747-E742-6D51-6CB6-9E2D207BD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623" y="2898679"/>
            <a:ext cx="1869501" cy="186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usssa bat certification">
            <a:extLst>
              <a:ext uri="{FF2B5EF4-FFF2-40B4-BE49-F238E27FC236}">
                <a16:creationId xmlns:a16="http://schemas.microsoft.com/office/drawing/2014/main" id="{0AAF07CF-58CC-FE2E-9CD6-476441C38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828" y="2898679"/>
            <a:ext cx="785191" cy="186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7E2A02-1C27-730D-153E-27DC4195B5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9379" y="3008954"/>
            <a:ext cx="785191" cy="17592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F92538-CF34-D987-80DC-C9C945A43EFB}"/>
              </a:ext>
            </a:extLst>
          </p:cNvPr>
          <p:cNvSpPr txBox="1"/>
          <p:nvPr/>
        </p:nvSpPr>
        <p:spPr>
          <a:xfrm>
            <a:off x="1738265" y="1833922"/>
            <a:ext cx="2489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Previous Baseball Stamp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9B344-AB79-088C-1C75-1AAC410FD575}"/>
              </a:ext>
            </a:extLst>
          </p:cNvPr>
          <p:cNvSpPr txBox="1"/>
          <p:nvPr/>
        </p:nvSpPr>
        <p:spPr>
          <a:xfrm>
            <a:off x="4851148" y="1833921"/>
            <a:ext cx="2489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Current Baseball Stamp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14893F-EEA5-DDCF-FFC6-9F0CA3EDD05A}"/>
              </a:ext>
            </a:extLst>
          </p:cNvPr>
          <p:cNvSpPr txBox="1"/>
          <p:nvPr/>
        </p:nvSpPr>
        <p:spPr>
          <a:xfrm>
            <a:off x="7663573" y="1833921"/>
            <a:ext cx="2489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Current Slow Pitch Stamp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998B656-184F-0E13-401E-97F0A1E226B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566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68"/>
    </mc:Choice>
    <mc:Fallback xmlns="">
      <p:transition spd="slow" advTm="252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Altered Bat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347424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Surface changed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Plug/knob removed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Remove, add, insert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Subject to pressure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Tap on grip may be replaced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Bats 2.10; 3; 7.14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May not change physical structure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BA56049-F73B-3960-C678-D47C5432A77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870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16"/>
    </mc:Choice>
    <mc:Fallback xmlns="">
      <p:transition spd="slow" advTm="352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6BDA-5609-6C83-91D0-656E06CB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Damaged Bat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FFC6-0AD5-B67D-2592-5A04D40F5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cracks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Etc.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D107B-E698-EA01-9BFA-44F44C84B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Bats 2.10; 3; 7.14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55273-E68E-6EFC-788E-0A05868F9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648D4D-AED1-25DD-6B03-0355818FC3C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May not have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E01D4A4-8D7B-CCEA-E915-8288435CAF9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141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74"/>
    </mc:Choice>
    <mc:Fallback xmlns="">
      <p:transition spd="slow" advTm="109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Penalty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1706563"/>
            <a:ext cx="8843199" cy="43443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Illegal Bat –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Bat removed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batter’s box - batter 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Completed time at bat before next pitch – out &amp; runners return</a:t>
            </a:r>
          </a:p>
          <a:p>
            <a:r>
              <a:rPr lang="en-US" dirty="0"/>
              <a:t>Non-Approved or Altered – player &amp; coach ejected</a:t>
            </a:r>
          </a:p>
          <a:p>
            <a:r>
              <a:rPr lang="en-US" dirty="0"/>
              <a:t>Damaged due to contact – No violation</a:t>
            </a:r>
          </a:p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Bats 2.10; 3; 7.14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3B612AE-CE64-3F45-D4AA-05A7DAE9F4B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164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6"/>
    </mc:Choice>
    <mc:Fallback xmlns="">
      <p:transition spd="slow" advTm="57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Softball Umpires of Maryland</a:t>
            </a:r>
          </a:p>
          <a:p>
            <a:r>
              <a:rPr lang="en-US" sz="1600" i="1" dirty="0"/>
              <a:t>Mdumps.com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99BEA-02BE-8995-DE66-B9BD5CC1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Bats 2.10; 3; 7.14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78AF4-8127-D694-13FF-914C6229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431A16B-AE5D-46C3-EF10-5B1048BEC5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90"/>
    </mc:Choice>
    <mc:Fallback xmlns="">
      <p:transition spd="slow" advTm="95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3.5|9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3.6|5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19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.1|19.8|21.9"/>
</p:tagLst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C465B7-820B-4DEA-AB4B-5167C1BE90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42FAFE-88B4-49B4-9588-86CB0E564E5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2076B5C-85B0-4D30-852D-5E5312EEA93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1513</TotalTime>
  <Words>212</Words>
  <Application>Microsoft Office PowerPoint</Application>
  <PresentationFormat>Widescreen</PresentationFormat>
  <Paragraphs>56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Rockwell</vt:lpstr>
      <vt:lpstr>Wingdings</vt:lpstr>
      <vt:lpstr>Atlas</vt:lpstr>
      <vt:lpstr>Legal Bats</vt:lpstr>
      <vt:lpstr>For a Bat to be Legal</vt:lpstr>
      <vt:lpstr>Beware the Ghost</vt:lpstr>
      <vt:lpstr>Legal USSSA Stamps but NOT Fast Pitch</vt:lpstr>
      <vt:lpstr>Altered Bat</vt:lpstr>
      <vt:lpstr>Damaged Bat</vt:lpstr>
      <vt:lpstr>Penalty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Courtesy Runner</dc:title>
  <dc:creator>John Dye</dc:creator>
  <cp:lastModifiedBy>John Dye</cp:lastModifiedBy>
  <cp:revision>20</cp:revision>
  <dcterms:created xsi:type="dcterms:W3CDTF">2024-01-03T20:15:15Z</dcterms:created>
  <dcterms:modified xsi:type="dcterms:W3CDTF">2024-01-08T15:40:59Z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